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7" r:id="rId11"/>
    <p:sldId id="268" r:id="rId12"/>
  </p:sldIdLst>
  <p:sldSz cx="18288000" cy="10287000"/>
  <p:notesSz cx="6858000" cy="9144000"/>
  <p:embeddedFontLst>
    <p:embeddedFont>
      <p:font typeface="Amatic SC Bold" panose="020B0604020202020204" charset="-79"/>
      <p:regular r:id="rId14"/>
    </p:embeddedFont>
    <p:embeddedFont>
      <p:font typeface="Fredoka" panose="020B0604020202020204" charset="0"/>
      <p:regular r:id="rId15"/>
    </p:embeddedFont>
    <p:embeddedFont>
      <p:font typeface="Times New Roman Bold" panose="02020803070505020304" pitchFamily="18" charset="0"/>
      <p:regular r:id="rId16"/>
      <p:bold r:id="rId17"/>
    </p:embeddedFont>
    <p:embeddedFont>
      <p:font typeface="Times New Roman Bold Italics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7" d="100"/>
          <a:sy n="77" d="100"/>
        </p:scale>
        <p:origin x="198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10" Type="http://schemas.openxmlformats.org/officeDocument/2006/relationships/image" Target="../media/image50.sv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14.svg"/><Relationship Id="rId4" Type="http://schemas.openxmlformats.org/officeDocument/2006/relationships/image" Target="../media/image28.sv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25243" y="-1732214"/>
            <a:ext cx="21759628" cy="12810599"/>
          </a:xfrm>
          <a:custGeom>
            <a:avLst/>
            <a:gdLst/>
            <a:ahLst/>
            <a:cxnLst/>
            <a:rect l="l" t="t" r="r" b="b"/>
            <a:pathLst>
              <a:path w="21759628" h="12810599">
                <a:moveTo>
                  <a:pt x="0" y="0"/>
                </a:moveTo>
                <a:lnTo>
                  <a:pt x="21759629" y="0"/>
                </a:lnTo>
                <a:lnTo>
                  <a:pt x="21759629" y="12810598"/>
                </a:lnTo>
                <a:lnTo>
                  <a:pt x="0" y="128105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885325" y="838933"/>
            <a:ext cx="12517350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1">
                <a:solidFill>
                  <a:srgbClr val="191919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SIGN LANGUAGE DETECTION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360575" y="333540"/>
            <a:ext cx="8874750" cy="485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191919"/>
                </a:solidFill>
                <a:latin typeface="Fredoka"/>
                <a:ea typeface="Fredoka"/>
                <a:cs typeface="Fredoka"/>
                <a:sym typeface="Fredoka"/>
              </a:rPr>
              <a:t>AI &amp; DS Project on - </a:t>
            </a:r>
          </a:p>
        </p:txBody>
      </p:sp>
      <p:sp>
        <p:nvSpPr>
          <p:cNvPr id="5" name="Freeform 5"/>
          <p:cNvSpPr/>
          <p:nvPr/>
        </p:nvSpPr>
        <p:spPr>
          <a:xfrm>
            <a:off x="5448792" y="6170638"/>
            <a:ext cx="4115920" cy="4116362"/>
          </a:xfrm>
          <a:custGeom>
            <a:avLst/>
            <a:gdLst/>
            <a:ahLst/>
            <a:cxnLst/>
            <a:rect l="l" t="t" r="r" b="b"/>
            <a:pathLst>
              <a:path w="4115920" h="4116362">
                <a:moveTo>
                  <a:pt x="0" y="0"/>
                </a:moveTo>
                <a:lnTo>
                  <a:pt x="4115920" y="0"/>
                </a:lnTo>
                <a:lnTo>
                  <a:pt x="4115920" y="4116362"/>
                </a:lnTo>
                <a:lnTo>
                  <a:pt x="0" y="41163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684986" y="6554430"/>
            <a:ext cx="2918152" cy="3314158"/>
          </a:xfrm>
          <a:custGeom>
            <a:avLst/>
            <a:gdLst/>
            <a:ahLst/>
            <a:cxnLst/>
            <a:rect l="l" t="t" r="r" b="b"/>
            <a:pathLst>
              <a:path w="2918152" h="3314158">
                <a:moveTo>
                  <a:pt x="0" y="0"/>
                </a:moveTo>
                <a:lnTo>
                  <a:pt x="2918152" y="0"/>
                </a:lnTo>
                <a:lnTo>
                  <a:pt x="2918152" y="3314158"/>
                </a:lnTo>
                <a:lnTo>
                  <a:pt x="0" y="33141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294722" y="6554436"/>
            <a:ext cx="3251978" cy="3427920"/>
          </a:xfrm>
          <a:custGeom>
            <a:avLst/>
            <a:gdLst/>
            <a:ahLst/>
            <a:cxnLst/>
            <a:rect l="l" t="t" r="r" b="b"/>
            <a:pathLst>
              <a:path w="3251978" h="3427920">
                <a:moveTo>
                  <a:pt x="0" y="0"/>
                </a:moveTo>
                <a:lnTo>
                  <a:pt x="3251978" y="0"/>
                </a:lnTo>
                <a:lnTo>
                  <a:pt x="3251978" y="3427920"/>
                </a:lnTo>
                <a:lnTo>
                  <a:pt x="0" y="34279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158838" y="6226891"/>
            <a:ext cx="3992627" cy="3989989"/>
          </a:xfrm>
          <a:custGeom>
            <a:avLst/>
            <a:gdLst/>
            <a:ahLst/>
            <a:cxnLst/>
            <a:rect l="l" t="t" r="r" b="b"/>
            <a:pathLst>
              <a:path w="3992627" h="3989989">
                <a:moveTo>
                  <a:pt x="0" y="0"/>
                </a:moveTo>
                <a:lnTo>
                  <a:pt x="3992627" y="0"/>
                </a:lnTo>
                <a:lnTo>
                  <a:pt x="3992627" y="3989989"/>
                </a:lnTo>
                <a:lnTo>
                  <a:pt x="0" y="398998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043328" y="3001108"/>
            <a:ext cx="7858950" cy="3411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191919"/>
                </a:solidFill>
                <a:latin typeface="Fredoka"/>
                <a:ea typeface="Fredoka"/>
                <a:cs typeface="Fredoka"/>
                <a:sym typeface="Fredoka"/>
              </a:rPr>
              <a:t>PRESENTED BY –</a:t>
            </a:r>
          </a:p>
          <a:p>
            <a:pPr algn="ctr">
              <a:lnSpc>
                <a:spcPts val="3840"/>
              </a:lnSpc>
            </a:pPr>
            <a:endParaRPr lang="en-US" sz="3200" dirty="0">
              <a:solidFill>
                <a:srgbClr val="191919"/>
              </a:solidFill>
              <a:latin typeface="Fredoka"/>
              <a:ea typeface="Fredoka"/>
              <a:cs typeface="Fredoka"/>
              <a:sym typeface="Fredoka"/>
            </a:endParaRPr>
          </a:p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191919"/>
                </a:solidFill>
                <a:latin typeface="Fredoka"/>
                <a:ea typeface="Fredoka"/>
                <a:cs typeface="Fredoka"/>
                <a:sym typeface="Fredoka"/>
              </a:rPr>
              <a:t>Priya Kumari - 2301020047</a:t>
            </a:r>
          </a:p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191919"/>
                </a:solidFill>
                <a:latin typeface="Fredoka"/>
                <a:ea typeface="Fredoka"/>
                <a:cs typeface="Fredoka"/>
                <a:sym typeface="Fredoka"/>
              </a:rPr>
              <a:t>Anjali Ranjan - 2201020267</a:t>
            </a:r>
          </a:p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191919"/>
                </a:solidFill>
                <a:latin typeface="Fredoka"/>
                <a:ea typeface="Fredoka"/>
                <a:cs typeface="Fredoka"/>
                <a:sym typeface="Fredoka"/>
              </a:rPr>
              <a:t>Anushka Ranjan - 2201020185</a:t>
            </a:r>
          </a:p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191919"/>
                </a:solidFill>
                <a:latin typeface="Fredoka"/>
                <a:ea typeface="Fredoka"/>
                <a:cs typeface="Fredoka"/>
                <a:sym typeface="Fredoka"/>
              </a:rPr>
              <a:t>Aman Kumar - 2201020266</a:t>
            </a:r>
          </a:p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191919"/>
                </a:solidFill>
                <a:latin typeface="Fredoka"/>
                <a:ea typeface="Fredoka"/>
                <a:cs typeface="Fredoka"/>
                <a:sym typeface="Fredoka"/>
              </a:rPr>
              <a:t>Rounak Kumar - 2201020334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3400" y="-5443"/>
            <a:ext cx="20023504" cy="11245184"/>
          </a:xfrm>
          <a:custGeom>
            <a:avLst/>
            <a:gdLst/>
            <a:ahLst/>
            <a:cxnLst/>
            <a:rect l="l" t="t" r="r" b="b"/>
            <a:pathLst>
              <a:path w="23021920" h="13374271">
                <a:moveTo>
                  <a:pt x="0" y="0"/>
                </a:moveTo>
                <a:lnTo>
                  <a:pt x="23021920" y="0"/>
                </a:lnTo>
                <a:lnTo>
                  <a:pt x="23021920" y="13374272"/>
                </a:lnTo>
                <a:lnTo>
                  <a:pt x="0" y="13374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80969" y="500045"/>
            <a:ext cx="15225150" cy="1057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b="1">
                <a:solidFill>
                  <a:srgbClr val="191919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CONCLUSION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20924" y="2688982"/>
            <a:ext cx="11246152" cy="4909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3200" dirty="0"/>
              <a:t>This project shows that real-time sign language detection is achievable using </a:t>
            </a:r>
            <a:r>
              <a:rPr lang="en-US" sz="3200" dirty="0" err="1"/>
              <a:t>MediaPipe</a:t>
            </a:r>
            <a:r>
              <a:rPr lang="en-US" sz="3200" dirty="0"/>
              <a:t> for accurate hand tracking and NumPy for gesture logic. The Time module ensures stable predictions, while </a:t>
            </a:r>
            <a:r>
              <a:rPr lang="en-US" sz="3200" dirty="0" err="1"/>
              <a:t>Streamlit</a:t>
            </a:r>
            <a:r>
              <a:rPr lang="en-US" sz="3200" dirty="0"/>
              <a:t> provides an interactive and user-friendly web interface. Together, these tools create a simple, effective, and accessible system that can be expanded for more complex sign language interpretation in the future.</a:t>
            </a:r>
          </a:p>
          <a:p>
            <a:pPr marL="345441" lvl="1" algn="just">
              <a:lnSpc>
                <a:spcPts val="3840"/>
              </a:lnSpc>
            </a:pPr>
            <a:endParaRPr lang="en-US" sz="3200" dirty="0">
              <a:solidFill>
                <a:srgbClr val="1919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ts val="3840"/>
              </a:lnSpc>
            </a:pPr>
            <a:endParaRPr lang="en-US" sz="3200" dirty="0">
              <a:solidFill>
                <a:srgbClr val="1919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ts val="3840"/>
              </a:lnSpc>
            </a:pPr>
            <a:endParaRPr lang="en-US" sz="3200" dirty="0">
              <a:solidFill>
                <a:srgbClr val="1919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87046" y="-2549774"/>
            <a:ext cx="20445960" cy="14982735"/>
          </a:xfrm>
          <a:custGeom>
            <a:avLst/>
            <a:gdLst/>
            <a:ahLst/>
            <a:cxnLst/>
            <a:rect l="l" t="t" r="r" b="b"/>
            <a:pathLst>
              <a:path w="20445960" h="14982735">
                <a:moveTo>
                  <a:pt x="0" y="0"/>
                </a:moveTo>
                <a:lnTo>
                  <a:pt x="20445960" y="0"/>
                </a:lnTo>
                <a:lnTo>
                  <a:pt x="20445960" y="14982735"/>
                </a:lnTo>
                <a:lnTo>
                  <a:pt x="0" y="149827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011360" y="4498649"/>
            <a:ext cx="9096150" cy="1556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12000" b="1" dirty="0">
                <a:solidFill>
                  <a:srgbClr val="191919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Thank you!</a:t>
            </a:r>
          </a:p>
        </p:txBody>
      </p:sp>
      <p:sp>
        <p:nvSpPr>
          <p:cNvPr id="4" name="Freeform 4"/>
          <p:cNvSpPr/>
          <p:nvPr/>
        </p:nvSpPr>
        <p:spPr>
          <a:xfrm>
            <a:off x="11107510" y="1585640"/>
            <a:ext cx="4115920" cy="4116362"/>
          </a:xfrm>
          <a:custGeom>
            <a:avLst/>
            <a:gdLst/>
            <a:ahLst/>
            <a:cxnLst/>
            <a:rect l="l" t="t" r="r" b="b"/>
            <a:pathLst>
              <a:path w="4115920" h="4116362">
                <a:moveTo>
                  <a:pt x="0" y="0"/>
                </a:moveTo>
                <a:lnTo>
                  <a:pt x="4115920" y="0"/>
                </a:lnTo>
                <a:lnTo>
                  <a:pt x="4115920" y="4116362"/>
                </a:lnTo>
                <a:lnTo>
                  <a:pt x="0" y="41163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500480" y="5736117"/>
            <a:ext cx="3992627" cy="3989989"/>
          </a:xfrm>
          <a:custGeom>
            <a:avLst/>
            <a:gdLst/>
            <a:ahLst/>
            <a:cxnLst/>
            <a:rect l="l" t="t" r="r" b="b"/>
            <a:pathLst>
              <a:path w="3992627" h="3989989">
                <a:moveTo>
                  <a:pt x="0" y="0"/>
                </a:moveTo>
                <a:lnTo>
                  <a:pt x="3992627" y="0"/>
                </a:lnTo>
                <a:lnTo>
                  <a:pt x="3992627" y="3989989"/>
                </a:lnTo>
                <a:lnTo>
                  <a:pt x="0" y="39899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169828" y="4975954"/>
            <a:ext cx="2918152" cy="3534686"/>
          </a:xfrm>
          <a:custGeom>
            <a:avLst/>
            <a:gdLst/>
            <a:ahLst/>
            <a:cxnLst/>
            <a:rect l="l" t="t" r="r" b="b"/>
            <a:pathLst>
              <a:path w="2918152" h="3534686">
                <a:moveTo>
                  <a:pt x="0" y="0"/>
                </a:moveTo>
                <a:lnTo>
                  <a:pt x="2918152" y="0"/>
                </a:lnTo>
                <a:lnTo>
                  <a:pt x="2918152" y="3534686"/>
                </a:lnTo>
                <a:lnTo>
                  <a:pt x="0" y="35346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97539" y="-2022902"/>
            <a:ext cx="22601697" cy="15043456"/>
          </a:xfrm>
          <a:custGeom>
            <a:avLst/>
            <a:gdLst/>
            <a:ahLst/>
            <a:cxnLst/>
            <a:rect l="l" t="t" r="r" b="b"/>
            <a:pathLst>
              <a:path w="22601697" h="15043456">
                <a:moveTo>
                  <a:pt x="0" y="0"/>
                </a:moveTo>
                <a:lnTo>
                  <a:pt x="22601697" y="0"/>
                </a:lnTo>
                <a:lnTo>
                  <a:pt x="22601697" y="15043456"/>
                </a:lnTo>
                <a:lnTo>
                  <a:pt x="0" y="150434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295373" y="6858277"/>
            <a:ext cx="3992627" cy="3989989"/>
          </a:xfrm>
          <a:custGeom>
            <a:avLst/>
            <a:gdLst/>
            <a:ahLst/>
            <a:cxnLst/>
            <a:rect l="l" t="t" r="r" b="b"/>
            <a:pathLst>
              <a:path w="3992627" h="3989989">
                <a:moveTo>
                  <a:pt x="0" y="0"/>
                </a:moveTo>
                <a:lnTo>
                  <a:pt x="3992627" y="0"/>
                </a:lnTo>
                <a:lnTo>
                  <a:pt x="3992627" y="3989989"/>
                </a:lnTo>
                <a:lnTo>
                  <a:pt x="0" y="39899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75285" y="2420351"/>
            <a:ext cx="1252346" cy="1275360"/>
          </a:xfrm>
          <a:custGeom>
            <a:avLst/>
            <a:gdLst/>
            <a:ahLst/>
            <a:cxnLst/>
            <a:rect l="l" t="t" r="r" b="b"/>
            <a:pathLst>
              <a:path w="1252346" h="1275360">
                <a:moveTo>
                  <a:pt x="0" y="0"/>
                </a:moveTo>
                <a:lnTo>
                  <a:pt x="1252346" y="0"/>
                </a:lnTo>
                <a:lnTo>
                  <a:pt x="1252346" y="1275360"/>
                </a:lnTo>
                <a:lnTo>
                  <a:pt x="0" y="12753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4214083" y="547425"/>
            <a:ext cx="15225150" cy="1057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b="1">
                <a:solidFill>
                  <a:srgbClr val="191919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TABLE OF CONTENTS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75285" y="2452905"/>
            <a:ext cx="1286550" cy="1057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b="1">
                <a:solidFill>
                  <a:srgbClr val="191919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82404" y="2698072"/>
            <a:ext cx="4428150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b="1">
                <a:solidFill>
                  <a:srgbClr val="191919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OBJECTIVE</a:t>
            </a:r>
          </a:p>
        </p:txBody>
      </p:sp>
      <p:sp>
        <p:nvSpPr>
          <p:cNvPr id="8" name="Freeform 8"/>
          <p:cNvSpPr/>
          <p:nvPr/>
        </p:nvSpPr>
        <p:spPr>
          <a:xfrm>
            <a:off x="6344758" y="2421346"/>
            <a:ext cx="1252346" cy="1275360"/>
          </a:xfrm>
          <a:custGeom>
            <a:avLst/>
            <a:gdLst/>
            <a:ahLst/>
            <a:cxnLst/>
            <a:rect l="l" t="t" r="r" b="b"/>
            <a:pathLst>
              <a:path w="1252346" h="1275360">
                <a:moveTo>
                  <a:pt x="0" y="0"/>
                </a:moveTo>
                <a:lnTo>
                  <a:pt x="1252346" y="0"/>
                </a:lnTo>
                <a:lnTo>
                  <a:pt x="1252346" y="1275360"/>
                </a:lnTo>
                <a:lnTo>
                  <a:pt x="0" y="12753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121688" y="2699067"/>
            <a:ext cx="4428150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b="1">
                <a:solidFill>
                  <a:srgbClr val="191919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INTRODUCTION</a:t>
            </a:r>
          </a:p>
        </p:txBody>
      </p:sp>
      <p:sp>
        <p:nvSpPr>
          <p:cNvPr id="10" name="Freeform 10"/>
          <p:cNvSpPr/>
          <p:nvPr/>
        </p:nvSpPr>
        <p:spPr>
          <a:xfrm>
            <a:off x="11755796" y="2423337"/>
            <a:ext cx="1252346" cy="1275360"/>
          </a:xfrm>
          <a:custGeom>
            <a:avLst/>
            <a:gdLst/>
            <a:ahLst/>
            <a:cxnLst/>
            <a:rect l="l" t="t" r="r" b="b"/>
            <a:pathLst>
              <a:path w="1252346" h="1275360">
                <a:moveTo>
                  <a:pt x="0" y="0"/>
                </a:moveTo>
                <a:lnTo>
                  <a:pt x="1252346" y="0"/>
                </a:lnTo>
                <a:lnTo>
                  <a:pt x="1252346" y="1275360"/>
                </a:lnTo>
                <a:lnTo>
                  <a:pt x="0" y="12753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755796" y="2529368"/>
            <a:ext cx="1286550" cy="1057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b="1">
                <a:solidFill>
                  <a:srgbClr val="191919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65881" y="2628907"/>
            <a:ext cx="4428150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b="1" dirty="0">
                <a:solidFill>
                  <a:srgbClr val="191919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Tools or Libraries used</a:t>
            </a:r>
          </a:p>
        </p:txBody>
      </p:sp>
      <p:sp>
        <p:nvSpPr>
          <p:cNvPr id="13" name="Freeform 13"/>
          <p:cNvSpPr/>
          <p:nvPr/>
        </p:nvSpPr>
        <p:spPr>
          <a:xfrm>
            <a:off x="2370600" y="4312666"/>
            <a:ext cx="1252346" cy="1275360"/>
          </a:xfrm>
          <a:custGeom>
            <a:avLst/>
            <a:gdLst/>
            <a:ahLst/>
            <a:cxnLst/>
            <a:rect l="l" t="t" r="r" b="b"/>
            <a:pathLst>
              <a:path w="1252346" h="1275360">
                <a:moveTo>
                  <a:pt x="0" y="0"/>
                </a:moveTo>
                <a:lnTo>
                  <a:pt x="1252346" y="0"/>
                </a:lnTo>
                <a:lnTo>
                  <a:pt x="1252346" y="1275360"/>
                </a:lnTo>
                <a:lnTo>
                  <a:pt x="0" y="12753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353498" y="4400925"/>
            <a:ext cx="1286550" cy="1057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b="1" dirty="0">
                <a:solidFill>
                  <a:srgbClr val="191919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23093" y="4631803"/>
            <a:ext cx="4428150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b="1" dirty="0">
                <a:solidFill>
                  <a:srgbClr val="191919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System Architecture</a:t>
            </a:r>
          </a:p>
        </p:txBody>
      </p:sp>
      <p:sp>
        <p:nvSpPr>
          <p:cNvPr id="16" name="Freeform 16"/>
          <p:cNvSpPr/>
          <p:nvPr/>
        </p:nvSpPr>
        <p:spPr>
          <a:xfrm>
            <a:off x="8738221" y="4460780"/>
            <a:ext cx="1252346" cy="1275360"/>
          </a:xfrm>
          <a:custGeom>
            <a:avLst/>
            <a:gdLst/>
            <a:ahLst/>
            <a:cxnLst/>
            <a:rect l="l" t="t" r="r" b="b"/>
            <a:pathLst>
              <a:path w="1252346" h="1275360">
                <a:moveTo>
                  <a:pt x="0" y="0"/>
                </a:moveTo>
                <a:lnTo>
                  <a:pt x="1252346" y="0"/>
                </a:lnTo>
                <a:lnTo>
                  <a:pt x="1252346" y="1275360"/>
                </a:lnTo>
                <a:lnTo>
                  <a:pt x="0" y="12753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8721119" y="4539742"/>
            <a:ext cx="1286550" cy="1057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b="1" dirty="0">
                <a:solidFill>
                  <a:srgbClr val="191919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364394" y="4367315"/>
            <a:ext cx="4428150" cy="1445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b="1" dirty="0">
                <a:solidFill>
                  <a:srgbClr val="191919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Hand landmark detection</a:t>
            </a:r>
          </a:p>
        </p:txBody>
      </p:sp>
      <p:sp>
        <p:nvSpPr>
          <p:cNvPr id="22" name="Freeform 22"/>
          <p:cNvSpPr/>
          <p:nvPr/>
        </p:nvSpPr>
        <p:spPr>
          <a:xfrm>
            <a:off x="1461979" y="6203277"/>
            <a:ext cx="1252346" cy="1275360"/>
          </a:xfrm>
          <a:custGeom>
            <a:avLst/>
            <a:gdLst/>
            <a:ahLst/>
            <a:cxnLst/>
            <a:rect l="l" t="t" r="r" b="b"/>
            <a:pathLst>
              <a:path w="1252346" h="1275360">
                <a:moveTo>
                  <a:pt x="0" y="0"/>
                </a:moveTo>
                <a:lnTo>
                  <a:pt x="1252346" y="0"/>
                </a:lnTo>
                <a:lnTo>
                  <a:pt x="1252346" y="1275360"/>
                </a:lnTo>
                <a:lnTo>
                  <a:pt x="0" y="12753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411014" y="6287836"/>
            <a:ext cx="1286550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b="1" dirty="0">
                <a:solidFill>
                  <a:srgbClr val="191919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6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487827" y="6267740"/>
            <a:ext cx="4428150" cy="72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b="1" dirty="0">
                <a:solidFill>
                  <a:srgbClr val="191919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CONCLUSION</a:t>
            </a:r>
          </a:p>
        </p:txBody>
      </p:sp>
      <p:sp>
        <p:nvSpPr>
          <p:cNvPr id="25" name="Freeform 25"/>
          <p:cNvSpPr/>
          <p:nvPr/>
        </p:nvSpPr>
        <p:spPr>
          <a:xfrm>
            <a:off x="6455209" y="6291842"/>
            <a:ext cx="1252346" cy="1275360"/>
          </a:xfrm>
          <a:custGeom>
            <a:avLst/>
            <a:gdLst/>
            <a:ahLst/>
            <a:cxnLst/>
            <a:rect l="l" t="t" r="r" b="b"/>
            <a:pathLst>
              <a:path w="1252346" h="1275360">
                <a:moveTo>
                  <a:pt x="0" y="0"/>
                </a:moveTo>
                <a:lnTo>
                  <a:pt x="1252346" y="0"/>
                </a:lnTo>
                <a:lnTo>
                  <a:pt x="1252346" y="1275360"/>
                </a:lnTo>
                <a:lnTo>
                  <a:pt x="0" y="12753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6421005" y="6390011"/>
            <a:ext cx="1286550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b="1" dirty="0">
                <a:solidFill>
                  <a:srgbClr val="191919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7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97882" y="6479007"/>
            <a:ext cx="4428150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b="1">
                <a:solidFill>
                  <a:srgbClr val="191919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 Challenges</a:t>
            </a:r>
          </a:p>
        </p:txBody>
      </p:sp>
      <p:sp>
        <p:nvSpPr>
          <p:cNvPr id="28" name="Freeform 28"/>
          <p:cNvSpPr/>
          <p:nvPr/>
        </p:nvSpPr>
        <p:spPr>
          <a:xfrm>
            <a:off x="11771987" y="6155014"/>
            <a:ext cx="1252346" cy="1275360"/>
          </a:xfrm>
          <a:custGeom>
            <a:avLst/>
            <a:gdLst/>
            <a:ahLst/>
            <a:cxnLst/>
            <a:rect l="l" t="t" r="r" b="b"/>
            <a:pathLst>
              <a:path w="1252346" h="1275360">
                <a:moveTo>
                  <a:pt x="0" y="0"/>
                </a:moveTo>
                <a:lnTo>
                  <a:pt x="1252346" y="0"/>
                </a:lnTo>
                <a:lnTo>
                  <a:pt x="1252346" y="1275360"/>
                </a:lnTo>
                <a:lnTo>
                  <a:pt x="0" y="12753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7121688" y="6515321"/>
            <a:ext cx="4428150" cy="723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b="1">
                <a:solidFill>
                  <a:srgbClr val="191919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Applications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327656" y="2452905"/>
            <a:ext cx="1286550" cy="1057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b="1">
                <a:solidFill>
                  <a:srgbClr val="191919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2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755796" y="6348644"/>
            <a:ext cx="1286550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b="1" dirty="0">
                <a:solidFill>
                  <a:srgbClr val="191919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09283" y="7315224"/>
            <a:ext cx="2918152" cy="2971776"/>
          </a:xfrm>
          <a:custGeom>
            <a:avLst/>
            <a:gdLst/>
            <a:ahLst/>
            <a:cxnLst/>
            <a:rect l="l" t="t" r="r" b="b"/>
            <a:pathLst>
              <a:path w="2918152" h="2971776">
                <a:moveTo>
                  <a:pt x="0" y="0"/>
                </a:moveTo>
                <a:lnTo>
                  <a:pt x="2918152" y="0"/>
                </a:lnTo>
                <a:lnTo>
                  <a:pt x="2918152" y="2971776"/>
                </a:lnTo>
                <a:lnTo>
                  <a:pt x="0" y="29717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283932" y="-242402"/>
            <a:ext cx="20855864" cy="10529402"/>
          </a:xfrm>
          <a:custGeom>
            <a:avLst/>
            <a:gdLst/>
            <a:ahLst/>
            <a:cxnLst/>
            <a:rect l="l" t="t" r="r" b="b"/>
            <a:pathLst>
              <a:path w="23065664" h="12434402">
                <a:moveTo>
                  <a:pt x="0" y="0"/>
                </a:moveTo>
                <a:lnTo>
                  <a:pt x="23065664" y="0"/>
                </a:lnTo>
                <a:lnTo>
                  <a:pt x="23065664" y="12434402"/>
                </a:lnTo>
                <a:lnTo>
                  <a:pt x="0" y="124344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31425" y="762316"/>
            <a:ext cx="15225150" cy="1057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b="1" dirty="0">
                <a:solidFill>
                  <a:srgbClr val="191919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OBJECTIVE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22850" y="2409722"/>
            <a:ext cx="15636450" cy="486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dirty="0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🎯 </a:t>
            </a:r>
            <a:r>
              <a:rPr lang="en-US" sz="3600" b="1" i="1" dirty="0">
                <a:solidFill>
                  <a:srgbClr val="191919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Main Goal - </a:t>
            </a:r>
          </a:p>
          <a:p>
            <a:pPr algn="l">
              <a:lnSpc>
                <a:spcPts val="4181"/>
              </a:lnSpc>
            </a:pPr>
            <a:endParaRPr lang="en-US" sz="3600" b="1" i="1" dirty="0">
              <a:solidFill>
                <a:srgbClr val="191919"/>
              </a:solidFill>
              <a:latin typeface="Times New Roman Bold Italics"/>
              <a:ea typeface="Times New Roman Bold Italics"/>
              <a:cs typeface="Times New Roman Bold Italics"/>
              <a:sym typeface="Times New Roman Bold Italics"/>
            </a:endParaRPr>
          </a:p>
          <a:p>
            <a:pPr algn="l">
              <a:lnSpc>
                <a:spcPts val="4200"/>
              </a:lnSpc>
            </a:pPr>
            <a:r>
              <a:rPr lang="en-US" sz="3500" dirty="0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develop a real-time sign language detection system that detects hand sign using the machine learning model.</a:t>
            </a:r>
          </a:p>
          <a:p>
            <a:pPr algn="l">
              <a:lnSpc>
                <a:spcPts val="4181"/>
              </a:lnSpc>
            </a:pPr>
            <a:endParaRPr lang="en-US" sz="3500" dirty="0">
              <a:solidFill>
                <a:srgbClr val="1919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4200"/>
              </a:lnSpc>
            </a:pPr>
            <a:r>
              <a:rPr lang="en-US" sz="3500" dirty="0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💻 Detect and classify sign language gestures from live video input.</a:t>
            </a:r>
          </a:p>
          <a:p>
            <a:pPr algn="l">
              <a:lnSpc>
                <a:spcPts val="4200"/>
              </a:lnSpc>
            </a:pPr>
            <a:r>
              <a:rPr lang="en-US" sz="3500" dirty="0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🔄 </a:t>
            </a:r>
            <a:r>
              <a:rPr lang="en-US" sz="3500" u="none" dirty="0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3500" dirty="0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onvert the detected gestures into readable letters.</a:t>
            </a:r>
          </a:p>
          <a:p>
            <a:pPr algn="l">
              <a:lnSpc>
                <a:spcPts val="4200"/>
              </a:lnSpc>
            </a:pPr>
            <a:endParaRPr lang="en-US" sz="3500" dirty="0">
              <a:solidFill>
                <a:srgbClr val="1919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4181"/>
              </a:lnSpc>
            </a:pPr>
            <a:endParaRPr lang="en-US" sz="3500" dirty="0">
              <a:solidFill>
                <a:srgbClr val="1919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14600" y="-1181100"/>
            <a:ext cx="23065664" cy="12434402"/>
          </a:xfrm>
          <a:custGeom>
            <a:avLst/>
            <a:gdLst/>
            <a:ahLst/>
            <a:cxnLst/>
            <a:rect l="l" t="t" r="r" b="b"/>
            <a:pathLst>
              <a:path w="23065664" h="12434402">
                <a:moveTo>
                  <a:pt x="0" y="0"/>
                </a:moveTo>
                <a:lnTo>
                  <a:pt x="23065664" y="0"/>
                </a:lnTo>
                <a:lnTo>
                  <a:pt x="23065664" y="12434402"/>
                </a:lnTo>
                <a:lnTo>
                  <a:pt x="0" y="124344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 rot="4458823">
            <a:off x="-428091" y="7892446"/>
            <a:ext cx="2440547" cy="2701530"/>
          </a:xfrm>
          <a:custGeom>
            <a:avLst/>
            <a:gdLst/>
            <a:ahLst/>
            <a:cxnLst/>
            <a:rect l="l" t="t" r="r" b="b"/>
            <a:pathLst>
              <a:path w="3410938" h="3473617">
                <a:moveTo>
                  <a:pt x="0" y="0"/>
                </a:moveTo>
                <a:lnTo>
                  <a:pt x="3410938" y="0"/>
                </a:lnTo>
                <a:lnTo>
                  <a:pt x="3410938" y="3473617"/>
                </a:lnTo>
                <a:lnTo>
                  <a:pt x="0" y="34736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7231703">
            <a:off x="15298682" y="-483329"/>
            <a:ext cx="4093833" cy="3182429"/>
          </a:xfrm>
          <a:custGeom>
            <a:avLst/>
            <a:gdLst/>
            <a:ahLst/>
            <a:cxnLst/>
            <a:rect l="l" t="t" r="r" b="b"/>
            <a:pathLst>
              <a:path w="3992627" h="3989989">
                <a:moveTo>
                  <a:pt x="0" y="0"/>
                </a:moveTo>
                <a:lnTo>
                  <a:pt x="3992627" y="0"/>
                </a:lnTo>
                <a:lnTo>
                  <a:pt x="3992627" y="3989990"/>
                </a:lnTo>
                <a:lnTo>
                  <a:pt x="0" y="39899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5424114" y="500037"/>
            <a:ext cx="15225150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b="1" dirty="0">
                <a:solidFill>
                  <a:srgbClr val="191919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               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76400" y="1638589"/>
            <a:ext cx="14859000" cy="7540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81"/>
              </a:lnSpc>
            </a:pPr>
            <a:r>
              <a:rPr lang="en-US" sz="3500" dirty="0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Sign Language Detection System is a technological solution that uses computer vision and machine learning to recognize and interpret hand gestures used in sign language. These systems analyze visual inputs-usually from a webcam or video feed-and convert the recognized gestures into text or speech in real-time.</a:t>
            </a:r>
          </a:p>
          <a:p>
            <a:pPr algn="l">
              <a:lnSpc>
                <a:spcPts val="4181"/>
              </a:lnSpc>
            </a:pPr>
            <a:endParaRPr lang="en-US" sz="3500" dirty="0">
              <a:solidFill>
                <a:srgbClr val="1919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4181"/>
              </a:lnSpc>
            </a:pPr>
            <a:r>
              <a:rPr lang="en-US" sz="3500" b="1" dirty="0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It Works?</a:t>
            </a:r>
            <a:endParaRPr lang="en-US" sz="3500" dirty="0">
              <a:solidFill>
                <a:srgbClr val="1919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4181"/>
              </a:lnSpc>
            </a:pPr>
            <a:endParaRPr lang="en-US" sz="3500" b="1" dirty="0">
              <a:solidFill>
                <a:srgbClr val="1919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4181"/>
              </a:lnSpc>
            </a:pPr>
            <a:r>
              <a:rPr lang="en-US" sz="3500" b="1" dirty="0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Input Capture: </a:t>
            </a:r>
            <a:r>
              <a:rPr lang="en-US" sz="3500" dirty="0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webcam or camera records a user performing sign language gestures.</a:t>
            </a:r>
          </a:p>
          <a:p>
            <a:pPr algn="l">
              <a:lnSpc>
                <a:spcPts val="4181"/>
              </a:lnSpc>
            </a:pPr>
            <a:r>
              <a:rPr lang="en-US" sz="3500" b="1" dirty="0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Preprocessing: </a:t>
            </a:r>
            <a:r>
              <a:rPr lang="en-US" sz="3500" dirty="0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system processes the video frames—like isolating hands, resizing images, and converting colors—to make the input model-ready.</a:t>
            </a:r>
          </a:p>
          <a:p>
            <a:pPr algn="l">
              <a:lnSpc>
                <a:spcPts val="4181"/>
              </a:lnSpc>
            </a:pPr>
            <a:r>
              <a:rPr lang="en-US" sz="3500" b="1" dirty="0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Prediction and Translation: </a:t>
            </a:r>
            <a:r>
              <a:rPr lang="en-US" sz="3500" dirty="0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system predicts the meaning of the sign and translates it into a corresponding word or sentence in text/speech format.</a:t>
            </a:r>
          </a:p>
          <a:p>
            <a:pPr algn="l">
              <a:lnSpc>
                <a:spcPts val="4181"/>
              </a:lnSpc>
            </a:pPr>
            <a:endParaRPr lang="en-US" sz="3500" dirty="0">
              <a:solidFill>
                <a:srgbClr val="1919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57498" y="-2916213"/>
            <a:ext cx="21312228" cy="14185199"/>
          </a:xfrm>
          <a:custGeom>
            <a:avLst/>
            <a:gdLst/>
            <a:ahLst/>
            <a:cxnLst/>
            <a:rect l="l" t="t" r="r" b="b"/>
            <a:pathLst>
              <a:path w="21312228" h="14185199">
                <a:moveTo>
                  <a:pt x="0" y="0"/>
                </a:moveTo>
                <a:lnTo>
                  <a:pt x="21312228" y="0"/>
                </a:lnTo>
                <a:lnTo>
                  <a:pt x="21312228" y="14185198"/>
                </a:lnTo>
                <a:lnTo>
                  <a:pt x="0" y="14185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097000" y="6743700"/>
            <a:ext cx="3992627" cy="3989989"/>
          </a:xfrm>
          <a:custGeom>
            <a:avLst/>
            <a:gdLst/>
            <a:ahLst/>
            <a:cxnLst/>
            <a:rect l="l" t="t" r="r" b="b"/>
            <a:pathLst>
              <a:path w="3992627" h="3989989">
                <a:moveTo>
                  <a:pt x="0" y="0"/>
                </a:moveTo>
                <a:lnTo>
                  <a:pt x="3992628" y="0"/>
                </a:lnTo>
                <a:lnTo>
                  <a:pt x="3992628" y="3989989"/>
                </a:lnTo>
                <a:lnTo>
                  <a:pt x="0" y="39899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168765">
            <a:off x="-671993" y="-335561"/>
            <a:ext cx="4115920" cy="4116362"/>
          </a:xfrm>
          <a:custGeom>
            <a:avLst/>
            <a:gdLst/>
            <a:ahLst/>
            <a:cxnLst/>
            <a:rect l="l" t="t" r="r" b="b"/>
            <a:pathLst>
              <a:path w="4115920" h="4116362">
                <a:moveTo>
                  <a:pt x="0" y="0"/>
                </a:moveTo>
                <a:lnTo>
                  <a:pt x="4115920" y="0"/>
                </a:lnTo>
                <a:lnTo>
                  <a:pt x="4115920" y="4116362"/>
                </a:lnTo>
                <a:lnTo>
                  <a:pt x="0" y="41163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895600" y="996043"/>
            <a:ext cx="11534971" cy="1453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 b="1" dirty="0">
                <a:solidFill>
                  <a:srgbClr val="191919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Tools or libraries used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14600" y="3543300"/>
            <a:ext cx="17240130" cy="4199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29" lvl="1">
              <a:lnSpc>
                <a:spcPct val="150000"/>
              </a:lnSpc>
            </a:pPr>
            <a:r>
              <a:rPr lang="en-US" altLang="en-US" sz="3200" b="1" dirty="0" err="1">
                <a:latin typeface="Arial" panose="020B0604020202020204" pitchFamily="34" charset="0"/>
              </a:rPr>
              <a:t>MediaPipe</a:t>
            </a:r>
            <a:r>
              <a:rPr lang="en-US" altLang="en-US" sz="3200" dirty="0">
                <a:latin typeface="Arial" panose="020B0604020202020204" pitchFamily="34" charset="0"/>
              </a:rPr>
              <a:t>: For hand landmark detection.</a:t>
            </a:r>
            <a:endParaRPr lang="en-US" sz="3200" dirty="0">
              <a:solidFill>
                <a:srgbClr val="343B4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OpenCV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For video capture and image processing.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3200" b="1" dirty="0">
                <a:latin typeface="Arial" panose="020B0604020202020204" pitchFamily="34" charset="0"/>
              </a:rPr>
              <a:t>  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NumPy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For numerical operations and gesture data handling.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3200" b="1" dirty="0">
                <a:latin typeface="Arial" panose="020B0604020202020204" pitchFamily="34" charset="0"/>
              </a:rPr>
              <a:t>  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Time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For performance measurement and gesture stability over time</a:t>
            </a:r>
            <a:endParaRPr lang="en-US" sz="3200" dirty="0">
              <a:solidFill>
                <a:srgbClr val="343B4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ct val="150000"/>
              </a:lnSpc>
            </a:pPr>
            <a:r>
              <a:rPr lang="en-US" sz="3200" dirty="0">
                <a:solidFill>
                  <a:srgbClr val="343B4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-US" sz="3200" b="1" dirty="0" err="1"/>
              <a:t>Streamlit</a:t>
            </a:r>
            <a:r>
              <a:rPr lang="en-US" sz="3200" dirty="0"/>
              <a:t> : To build an interactive web interface for live video display and gesture output</a:t>
            </a:r>
            <a:endParaRPr lang="en-US" sz="3200" dirty="0">
              <a:solidFill>
                <a:srgbClr val="343B4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4200"/>
              </a:lnSpc>
            </a:pPr>
            <a:endParaRPr lang="en-US" sz="3400" dirty="0">
              <a:solidFill>
                <a:srgbClr val="343B4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9D40922-FED0-B6D3-50BB-DE6570D6C4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0386" y="3991721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92A30-DC5E-EA11-2ED4-935CE2211897}"/>
              </a:ext>
            </a:extLst>
          </p:cNvPr>
          <p:cNvSpPr txBox="1"/>
          <p:nvPr/>
        </p:nvSpPr>
        <p:spPr>
          <a:xfrm>
            <a:off x="2181226" y="3771661"/>
            <a:ext cx="11915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1C9A55-5425-D715-1D13-A777C3EDA633}"/>
              </a:ext>
            </a:extLst>
          </p:cNvPr>
          <p:cNvSpPr txBox="1"/>
          <p:nvPr/>
        </p:nvSpPr>
        <p:spPr>
          <a:xfrm>
            <a:off x="2181226" y="6721935"/>
            <a:ext cx="10654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12D954-754B-9996-B6FD-B5FC2005E75C}"/>
              </a:ext>
            </a:extLst>
          </p:cNvPr>
          <p:cNvSpPr txBox="1"/>
          <p:nvPr/>
        </p:nvSpPr>
        <p:spPr>
          <a:xfrm>
            <a:off x="1524000" y="5939488"/>
            <a:ext cx="10654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           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4CFCAC-5D3A-01BD-304C-D2A97299D0A0}"/>
              </a:ext>
            </a:extLst>
          </p:cNvPr>
          <p:cNvSpPr txBox="1"/>
          <p:nvPr/>
        </p:nvSpPr>
        <p:spPr>
          <a:xfrm>
            <a:off x="1905000" y="5215555"/>
            <a:ext cx="10654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    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CCFE5D-C29A-297C-5618-ECE8660F98C1}"/>
              </a:ext>
            </a:extLst>
          </p:cNvPr>
          <p:cNvSpPr txBox="1"/>
          <p:nvPr/>
        </p:nvSpPr>
        <p:spPr>
          <a:xfrm>
            <a:off x="1905000" y="4491622"/>
            <a:ext cx="10654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    🧰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26780" y="-2320517"/>
            <a:ext cx="18984399" cy="15982233"/>
          </a:xfrm>
          <a:custGeom>
            <a:avLst/>
            <a:gdLst/>
            <a:ahLst/>
            <a:cxnLst/>
            <a:rect l="l" t="t" r="r" b="b"/>
            <a:pathLst>
              <a:path w="18984399" h="15982233">
                <a:moveTo>
                  <a:pt x="0" y="0"/>
                </a:moveTo>
                <a:lnTo>
                  <a:pt x="18984398" y="0"/>
                </a:lnTo>
                <a:lnTo>
                  <a:pt x="18984398" y="15982234"/>
                </a:lnTo>
                <a:lnTo>
                  <a:pt x="0" y="159822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24762" y="190500"/>
            <a:ext cx="8837550" cy="1479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60"/>
              </a:lnSpc>
            </a:pPr>
            <a:r>
              <a:rPr lang="en-US" sz="9600" b="1" dirty="0">
                <a:solidFill>
                  <a:srgbClr val="191919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        SYSTEM ARCHITECT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966166" y="1409700"/>
            <a:ext cx="18984399" cy="81714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endParaRPr lang="en-IN" sz="2400" b="1" dirty="0"/>
          </a:p>
          <a:p>
            <a:pPr>
              <a:buNone/>
            </a:pPr>
            <a:r>
              <a:rPr lang="en-IN" sz="2400" b="1" dirty="0"/>
              <a:t>1. Preprocessing Module</a:t>
            </a:r>
            <a:endParaRPr lang="en-IN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Converts frames to RGB format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Normalizes input for </a:t>
            </a:r>
            <a:r>
              <a:rPr lang="en-IN" sz="2400" dirty="0" err="1"/>
              <a:t>MediaPipe</a:t>
            </a:r>
            <a:r>
              <a:rPr lang="en-IN" sz="2400" dirty="0"/>
              <a:t> hand tracking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400" dirty="0"/>
          </a:p>
          <a:p>
            <a:pPr>
              <a:buNone/>
            </a:pPr>
            <a:r>
              <a:rPr lang="en-IN" sz="2400" b="1" dirty="0"/>
              <a:t>2. Hand Landmark Detection (</a:t>
            </a:r>
            <a:r>
              <a:rPr lang="en-IN" sz="2400" b="1" dirty="0" err="1"/>
              <a:t>MediaPipe</a:t>
            </a:r>
            <a:r>
              <a:rPr lang="en-IN" sz="2400" b="1" dirty="0"/>
              <a:t>)</a:t>
            </a:r>
            <a:endParaRPr lang="en-IN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Detects hands and extracts 21 landmarks per hand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Provides (x, y, z) coordinates of each landmark</a:t>
            </a:r>
          </a:p>
          <a:p>
            <a:pPr>
              <a:buNone/>
            </a:pPr>
            <a:endParaRPr lang="en-IN" sz="2400" dirty="0"/>
          </a:p>
          <a:p>
            <a:pPr>
              <a:buNone/>
            </a:pPr>
            <a:r>
              <a:rPr lang="en-IN" sz="2400" b="1" dirty="0"/>
              <a:t>3. Feature Extraction &amp; Gesture Logic (NumPy + Time)</a:t>
            </a: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Computes angles/distances between key 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Applies rules to identify gestures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Uses time module to ensure gesture stability</a:t>
            </a:r>
          </a:p>
          <a:p>
            <a:endParaRPr lang="en-IN" sz="2400" dirty="0"/>
          </a:p>
          <a:p>
            <a:pPr>
              <a:buNone/>
            </a:pPr>
            <a:r>
              <a:rPr lang="en-IN" sz="2400" b="1" dirty="0"/>
              <a:t>4. Label Mapping Module</a:t>
            </a:r>
            <a:endParaRPr lang="en-IN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Maps recognized hand poses to specific sign language characters 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400" dirty="0"/>
          </a:p>
          <a:p>
            <a:pPr>
              <a:buNone/>
            </a:pPr>
            <a:r>
              <a:rPr lang="en-IN" sz="2400" b="1" dirty="0"/>
              <a:t>5. Output Module</a:t>
            </a:r>
            <a:endParaRPr lang="en-IN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Displays recognized gesture as on-screen text</a:t>
            </a:r>
          </a:p>
          <a:p>
            <a:endParaRPr lang="en-IN" sz="2500" dirty="0"/>
          </a:p>
          <a:p>
            <a:r>
              <a:rPr lang="en-IN" sz="2500" dirty="0"/>
              <a:t>📌 </a:t>
            </a:r>
            <a:r>
              <a:rPr lang="en-IN" sz="2500" b="1" dirty="0"/>
              <a:t>Flow:</a:t>
            </a:r>
            <a:br>
              <a:rPr lang="en-IN" sz="2500" dirty="0"/>
            </a:br>
            <a:r>
              <a:rPr lang="en-IN" sz="2500" dirty="0"/>
              <a:t> Camera → Preprocessing → </a:t>
            </a:r>
            <a:r>
              <a:rPr lang="en-IN" sz="2500" dirty="0" err="1"/>
              <a:t>MediaPipe</a:t>
            </a:r>
            <a:r>
              <a:rPr lang="en-IN" sz="2500" dirty="0"/>
              <a:t> (Landmark Detection) → Feature Extraction → Label Mapping → Output</a:t>
            </a:r>
          </a:p>
        </p:txBody>
      </p:sp>
      <p:sp>
        <p:nvSpPr>
          <p:cNvPr id="5" name="Freeform 5"/>
          <p:cNvSpPr/>
          <p:nvPr/>
        </p:nvSpPr>
        <p:spPr>
          <a:xfrm rot="-3903855">
            <a:off x="13606715" y="838186"/>
            <a:ext cx="4304442" cy="5562627"/>
          </a:xfrm>
          <a:custGeom>
            <a:avLst/>
            <a:gdLst/>
            <a:ahLst/>
            <a:cxnLst/>
            <a:rect l="l" t="t" r="r" b="b"/>
            <a:pathLst>
              <a:path w="3616342" h="3622053">
                <a:moveTo>
                  <a:pt x="0" y="0"/>
                </a:moveTo>
                <a:lnTo>
                  <a:pt x="3616342" y="0"/>
                </a:lnTo>
                <a:lnTo>
                  <a:pt x="3616342" y="3622053"/>
                </a:lnTo>
                <a:lnTo>
                  <a:pt x="0" y="36220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87462">
            <a:off x="-13121" y="7117971"/>
            <a:ext cx="2912338" cy="3388177"/>
          </a:xfrm>
          <a:custGeom>
            <a:avLst/>
            <a:gdLst/>
            <a:ahLst/>
            <a:cxnLst/>
            <a:rect l="l" t="t" r="r" b="b"/>
            <a:pathLst>
              <a:path w="2912338" h="3388177">
                <a:moveTo>
                  <a:pt x="0" y="0"/>
                </a:moveTo>
                <a:lnTo>
                  <a:pt x="2912338" y="0"/>
                </a:lnTo>
                <a:lnTo>
                  <a:pt x="2912338" y="3388177"/>
                </a:lnTo>
                <a:lnTo>
                  <a:pt x="0" y="33881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0386678">
            <a:off x="-971647" y="-696514"/>
            <a:ext cx="3992627" cy="3989989"/>
          </a:xfrm>
          <a:custGeom>
            <a:avLst/>
            <a:gdLst/>
            <a:ahLst/>
            <a:cxnLst/>
            <a:rect l="l" t="t" r="r" b="b"/>
            <a:pathLst>
              <a:path w="3992627" h="3989989">
                <a:moveTo>
                  <a:pt x="0" y="0"/>
                </a:moveTo>
                <a:lnTo>
                  <a:pt x="3992627" y="0"/>
                </a:lnTo>
                <a:lnTo>
                  <a:pt x="3992627" y="3989990"/>
                </a:lnTo>
                <a:lnTo>
                  <a:pt x="0" y="39899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48000" y="-1333500"/>
            <a:ext cx="23021920" cy="13374271"/>
          </a:xfrm>
          <a:custGeom>
            <a:avLst/>
            <a:gdLst/>
            <a:ahLst/>
            <a:cxnLst/>
            <a:rect l="l" t="t" r="r" b="b"/>
            <a:pathLst>
              <a:path w="23021920" h="13374271">
                <a:moveTo>
                  <a:pt x="0" y="0"/>
                </a:moveTo>
                <a:lnTo>
                  <a:pt x="23021920" y="0"/>
                </a:lnTo>
                <a:lnTo>
                  <a:pt x="23021920" y="13374272"/>
                </a:lnTo>
                <a:lnTo>
                  <a:pt x="0" y="13374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80969" y="500045"/>
            <a:ext cx="15225150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b="1" dirty="0">
                <a:solidFill>
                  <a:srgbClr val="191919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Hand Land Mark Detection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00200" y="3074281"/>
            <a:ext cx="16539204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endParaRPr lang="en-US" sz="3000" dirty="0">
              <a:solidFill>
                <a:srgbClr val="1919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600"/>
              </a:lnSpc>
            </a:pPr>
            <a:endParaRPr lang="en-US" sz="3000" dirty="0">
              <a:solidFill>
                <a:srgbClr val="1919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600"/>
              </a:lnSpc>
            </a:pPr>
            <a:endParaRPr lang="en-US" sz="3000" dirty="0">
              <a:solidFill>
                <a:srgbClr val="1919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3E7C58D7-71B7-FA88-A83E-D20BF8A60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1577263"/>
            <a:ext cx="20650200" cy="1000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Capture Video Input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OpenCV to capture frames from webcam.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32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sz="3200" b="1" dirty="0"/>
              <a:t>Initialize Hand Detection (</a:t>
            </a:r>
            <a:r>
              <a:rPr lang="en-IN" sz="3200" b="1" dirty="0" err="1"/>
              <a:t>MediaPipe</a:t>
            </a:r>
            <a:r>
              <a:rPr lang="en-IN" sz="3200" b="1" dirty="0"/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3200" b="1" dirty="0">
              <a:latin typeface="Arial" panose="020B0604020202020204" pitchFamily="34" charset="0"/>
            </a:endParaRPr>
          </a:p>
          <a:p>
            <a:pPr>
              <a:buNone/>
            </a:pPr>
            <a:r>
              <a:rPr lang="en-US" sz="3200" dirty="0"/>
              <a:t>Each landmark includes: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/>
              <a:t> x</a:t>
            </a:r>
            <a:r>
              <a:rPr lang="en-US" sz="3200" dirty="0"/>
              <a:t>: horizontal position on the image (0 to 1)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/>
              <a:t> y</a:t>
            </a:r>
            <a:r>
              <a:rPr lang="en-US" sz="3200" dirty="0"/>
              <a:t>: vertical position on the image (0 to 1)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/>
              <a:t> z</a:t>
            </a:r>
            <a:r>
              <a:rPr lang="en-US" sz="3200" dirty="0"/>
              <a:t>: depth (distance from the camera)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buNone/>
            </a:pPr>
            <a:r>
              <a:rPr lang="en-US" sz="3200" b="1" dirty="0"/>
              <a:t>Extract Landmarks (NumPy)</a:t>
            </a: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Extract x, y, z coordinates from 21 hand </a:t>
            </a:r>
            <a:r>
              <a:rPr lang="en-US" sz="3200" dirty="0" err="1"/>
              <a:t>keypoints</a:t>
            </a:r>
            <a:r>
              <a:rPr lang="en-US" sz="3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Use NumPy to calculate angles, distances for gesture recognition.</a:t>
            </a:r>
          </a:p>
          <a:p>
            <a:endParaRPr lang="en-US" sz="3200" dirty="0"/>
          </a:p>
          <a:p>
            <a:pPr>
              <a:buNone/>
            </a:pPr>
            <a:r>
              <a:rPr lang="en-US" sz="3200" b="1" dirty="0" err="1"/>
              <a:t>Streamlit</a:t>
            </a:r>
            <a:r>
              <a:rPr lang="en-US" sz="3200" b="1" dirty="0"/>
              <a:t> Output Interface</a:t>
            </a: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Show live webcam feed with overlay.</a:t>
            </a:r>
          </a:p>
          <a:p>
            <a:endParaRPr lang="en-US" sz="32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38550" y="-952000"/>
            <a:ext cx="23065664" cy="12434402"/>
          </a:xfrm>
          <a:custGeom>
            <a:avLst/>
            <a:gdLst/>
            <a:ahLst/>
            <a:cxnLst/>
            <a:rect l="l" t="t" r="r" b="b"/>
            <a:pathLst>
              <a:path w="23065664" h="12434402">
                <a:moveTo>
                  <a:pt x="0" y="0"/>
                </a:moveTo>
                <a:lnTo>
                  <a:pt x="23065664" y="0"/>
                </a:lnTo>
                <a:lnTo>
                  <a:pt x="23065664" y="12434402"/>
                </a:lnTo>
                <a:lnTo>
                  <a:pt x="0" y="124344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9525"/>
            <a:ext cx="15225150" cy="1352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 b="1">
                <a:solidFill>
                  <a:srgbClr val="191919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challenges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704893"/>
            <a:ext cx="17409582" cy="8811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199" b="1" dirty="0">
                <a:solidFill>
                  <a:srgbClr val="19191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Similar Signs:</a:t>
            </a:r>
          </a:p>
          <a:p>
            <a:pPr algn="l">
              <a:lnSpc>
                <a:spcPts val="3839"/>
              </a:lnSpc>
            </a:pPr>
            <a:r>
              <a:rPr lang="en-US" sz="3199" dirty="0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Some ASL letters (like M, N, S) have very slight differences, making them hard to distinguish accurately.</a:t>
            </a:r>
          </a:p>
          <a:p>
            <a:pPr algn="l">
              <a:lnSpc>
                <a:spcPts val="3839"/>
              </a:lnSpc>
            </a:pPr>
            <a:endParaRPr lang="en-US" sz="3199" dirty="0">
              <a:solidFill>
                <a:srgbClr val="1919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839"/>
              </a:lnSpc>
            </a:pPr>
            <a:r>
              <a:rPr lang="en-US" sz="3199" b="1" dirty="0">
                <a:solidFill>
                  <a:srgbClr val="19191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Lighting Conditions:</a:t>
            </a:r>
          </a:p>
          <a:p>
            <a:pPr algn="l">
              <a:lnSpc>
                <a:spcPts val="3839"/>
              </a:lnSpc>
            </a:pPr>
            <a:r>
              <a:rPr lang="en-US" sz="3199" dirty="0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Performance drops in low light or uneven lighting; shadows can cause false detections.</a:t>
            </a:r>
          </a:p>
          <a:p>
            <a:pPr algn="l">
              <a:lnSpc>
                <a:spcPts val="3839"/>
              </a:lnSpc>
            </a:pPr>
            <a:endParaRPr lang="en-US" sz="3199" dirty="0">
              <a:solidFill>
                <a:srgbClr val="1919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839"/>
              </a:lnSpc>
            </a:pPr>
            <a:r>
              <a:rPr lang="en-US" sz="3199" b="1" dirty="0">
                <a:solidFill>
                  <a:srgbClr val="19191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Occlusion &amp; Movement:</a:t>
            </a:r>
          </a:p>
          <a:p>
            <a:pPr algn="l">
              <a:lnSpc>
                <a:spcPts val="3839"/>
              </a:lnSpc>
            </a:pPr>
            <a:r>
              <a:rPr lang="en-US" sz="3199" dirty="0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Fast hand motion or partially hidden hands reduce model accuracy during real-time detection.</a:t>
            </a:r>
          </a:p>
          <a:p>
            <a:pPr algn="l">
              <a:lnSpc>
                <a:spcPts val="3839"/>
              </a:lnSpc>
            </a:pPr>
            <a:endParaRPr lang="en-US" sz="3199" dirty="0">
              <a:solidFill>
                <a:srgbClr val="1919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839"/>
              </a:lnSpc>
            </a:pPr>
            <a:r>
              <a:rPr lang="en-US" sz="3199" b="1" dirty="0">
                <a:solidFill>
                  <a:srgbClr val="19191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Background Interference:</a:t>
            </a:r>
          </a:p>
          <a:p>
            <a:pPr algn="l">
              <a:lnSpc>
                <a:spcPts val="3839"/>
              </a:lnSpc>
            </a:pPr>
            <a:r>
              <a:rPr lang="en-US" sz="3199" dirty="0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Complex or cluttered backgrounds can confuse the model, especially when skin tones blend in.</a:t>
            </a:r>
          </a:p>
          <a:p>
            <a:pPr algn="l">
              <a:lnSpc>
                <a:spcPts val="3839"/>
              </a:lnSpc>
            </a:pPr>
            <a:endParaRPr lang="en-US" sz="3199" dirty="0">
              <a:solidFill>
                <a:srgbClr val="1919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839"/>
              </a:lnSpc>
            </a:pPr>
            <a:r>
              <a:rPr lang="en-US" sz="3199" b="1" dirty="0">
                <a:solidFill>
                  <a:srgbClr val="19191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Device Limitations:</a:t>
            </a:r>
          </a:p>
          <a:p>
            <a:pPr algn="l">
              <a:lnSpc>
                <a:spcPts val="3839"/>
              </a:lnSpc>
            </a:pPr>
            <a:r>
              <a:rPr lang="en-US" sz="3199" dirty="0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Real-time processing on mobile or edge devices can lag without model optimization.</a:t>
            </a:r>
          </a:p>
          <a:p>
            <a:pPr algn="l">
              <a:lnSpc>
                <a:spcPts val="3839"/>
              </a:lnSpc>
            </a:pPr>
            <a:endParaRPr lang="en-US" sz="3199" dirty="0">
              <a:solidFill>
                <a:srgbClr val="1919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839"/>
              </a:lnSpc>
            </a:pPr>
            <a:r>
              <a:rPr lang="en-US" sz="3199" b="1" dirty="0">
                <a:solidFill>
                  <a:srgbClr val="19191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Limited Dataset Variety:</a:t>
            </a:r>
          </a:p>
          <a:p>
            <a:pPr algn="l">
              <a:lnSpc>
                <a:spcPts val="3839"/>
              </a:lnSpc>
            </a:pPr>
            <a:r>
              <a:rPr lang="en-US" sz="3199" dirty="0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Dataset may lack diversity in skin tones, angles, or hand shapes - impacting generalization.</a:t>
            </a:r>
          </a:p>
          <a:p>
            <a:pPr algn="l">
              <a:lnSpc>
                <a:spcPts val="3839"/>
              </a:lnSpc>
            </a:pPr>
            <a:endParaRPr lang="en-US" sz="3199" dirty="0">
              <a:solidFill>
                <a:srgbClr val="1919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96490" y="-1866554"/>
            <a:ext cx="22885053" cy="14994202"/>
          </a:xfrm>
          <a:custGeom>
            <a:avLst/>
            <a:gdLst/>
            <a:ahLst/>
            <a:cxnLst/>
            <a:rect l="l" t="t" r="r" b="b"/>
            <a:pathLst>
              <a:path w="22885053" h="14994202">
                <a:moveTo>
                  <a:pt x="0" y="0"/>
                </a:moveTo>
                <a:lnTo>
                  <a:pt x="22885054" y="0"/>
                </a:lnTo>
                <a:lnTo>
                  <a:pt x="22885054" y="14994202"/>
                </a:lnTo>
                <a:lnTo>
                  <a:pt x="0" y="149942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113868" y="-494723"/>
            <a:ext cx="3372498" cy="2675024"/>
          </a:xfrm>
          <a:custGeom>
            <a:avLst/>
            <a:gdLst/>
            <a:ahLst/>
            <a:cxnLst/>
            <a:rect l="l" t="t" r="r" b="b"/>
            <a:pathLst>
              <a:path w="3372498" h="2675024">
                <a:moveTo>
                  <a:pt x="0" y="0"/>
                </a:moveTo>
                <a:lnTo>
                  <a:pt x="3372498" y="0"/>
                </a:lnTo>
                <a:lnTo>
                  <a:pt x="3372498" y="2675024"/>
                </a:lnTo>
                <a:lnTo>
                  <a:pt x="0" y="26750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30105" y="1095134"/>
            <a:ext cx="7360682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b="1" dirty="0">
                <a:solidFill>
                  <a:srgbClr val="191919"/>
                </a:solidFill>
                <a:latin typeface="Amatic SC Bold"/>
                <a:ea typeface="Amatic SC Bold"/>
                <a:cs typeface="Amatic SC Bold"/>
                <a:sym typeface="Amatic SC Bold"/>
              </a:rPr>
              <a:t>        Applications</a:t>
            </a:r>
          </a:p>
        </p:txBody>
      </p:sp>
      <p:sp>
        <p:nvSpPr>
          <p:cNvPr id="5" name="Freeform 5"/>
          <p:cNvSpPr/>
          <p:nvPr/>
        </p:nvSpPr>
        <p:spPr>
          <a:xfrm rot="-2319913">
            <a:off x="-538420" y="7426618"/>
            <a:ext cx="2724178" cy="2984138"/>
          </a:xfrm>
          <a:custGeom>
            <a:avLst/>
            <a:gdLst/>
            <a:ahLst/>
            <a:cxnLst/>
            <a:rect l="l" t="t" r="r" b="b"/>
            <a:pathLst>
              <a:path w="2724178" h="2984138">
                <a:moveTo>
                  <a:pt x="0" y="0"/>
                </a:moveTo>
                <a:lnTo>
                  <a:pt x="2724178" y="0"/>
                </a:lnTo>
                <a:lnTo>
                  <a:pt x="2724178" y="2984138"/>
                </a:lnTo>
                <a:lnTo>
                  <a:pt x="0" y="29841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92400" y="5143500"/>
            <a:ext cx="2724178" cy="3276498"/>
          </a:xfrm>
          <a:custGeom>
            <a:avLst/>
            <a:gdLst/>
            <a:ahLst/>
            <a:cxnLst/>
            <a:rect l="l" t="t" r="r" b="b"/>
            <a:pathLst>
              <a:path w="2724178" h="3276498">
                <a:moveTo>
                  <a:pt x="0" y="0"/>
                </a:moveTo>
                <a:lnTo>
                  <a:pt x="2724178" y="0"/>
                </a:lnTo>
                <a:lnTo>
                  <a:pt x="2724178" y="3276498"/>
                </a:lnTo>
                <a:lnTo>
                  <a:pt x="0" y="32764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133600" y="2529038"/>
            <a:ext cx="15087600" cy="7823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999" b="1" dirty="0">
                <a:solidFill>
                  <a:srgbClr val="19191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Assistive Communication -</a:t>
            </a:r>
          </a:p>
          <a:p>
            <a:pPr marL="647698" lvl="1" indent="-323849" algn="l">
              <a:lnSpc>
                <a:spcPts val="3599"/>
              </a:lnSpc>
              <a:buFont typeface="Arial"/>
              <a:buChar char="•"/>
            </a:pPr>
            <a:r>
              <a:rPr lang="en-US" sz="2999" dirty="0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Helps bridge the gap between the hearing-impaired and non-signers in real time.</a:t>
            </a:r>
          </a:p>
          <a:p>
            <a:pPr algn="l">
              <a:lnSpc>
                <a:spcPts val="3599"/>
              </a:lnSpc>
            </a:pPr>
            <a:endParaRPr lang="en-US" sz="2999" dirty="0">
              <a:solidFill>
                <a:srgbClr val="1919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599"/>
              </a:lnSpc>
            </a:pPr>
            <a:r>
              <a:rPr lang="en-US" sz="2999" b="1" dirty="0">
                <a:solidFill>
                  <a:srgbClr val="19191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Healthcare &amp; Emergency Services -</a:t>
            </a:r>
          </a:p>
          <a:p>
            <a:pPr marL="647698" lvl="1" indent="-323849" algn="l">
              <a:lnSpc>
                <a:spcPts val="3599"/>
              </a:lnSpc>
              <a:buFont typeface="Arial"/>
              <a:buChar char="•"/>
            </a:pPr>
            <a:r>
              <a:rPr lang="en-US" sz="2999" dirty="0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Enables deaf individuals to communicate during emergencies or in hospitals without needing an interpreter.</a:t>
            </a:r>
          </a:p>
          <a:p>
            <a:pPr marL="323849" lvl="1" algn="l">
              <a:lnSpc>
                <a:spcPts val="3599"/>
              </a:lnSpc>
            </a:pPr>
            <a:endParaRPr lang="en-US" sz="2999" dirty="0">
              <a:solidFill>
                <a:srgbClr val="1919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599"/>
              </a:lnSpc>
            </a:pPr>
            <a:r>
              <a:rPr lang="en-US" sz="2999" b="1" dirty="0">
                <a:solidFill>
                  <a:srgbClr val="19191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Education &amp; Learning Tools -</a:t>
            </a:r>
          </a:p>
          <a:p>
            <a:pPr marL="647698" lvl="1" indent="-323849" algn="l">
              <a:lnSpc>
                <a:spcPts val="3599"/>
              </a:lnSpc>
              <a:buFont typeface="Arial"/>
              <a:buChar char="•"/>
            </a:pPr>
            <a:r>
              <a:rPr lang="en-US" sz="2999" dirty="0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Interactive tools to teach ASL to beginners or children using sign feedback.</a:t>
            </a:r>
          </a:p>
          <a:p>
            <a:pPr algn="l">
              <a:lnSpc>
                <a:spcPts val="3599"/>
              </a:lnSpc>
            </a:pPr>
            <a:endParaRPr lang="en-US" sz="2999" dirty="0">
              <a:solidFill>
                <a:srgbClr val="1919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599"/>
              </a:lnSpc>
            </a:pPr>
            <a:r>
              <a:rPr lang="en-US" sz="2999" b="1" dirty="0">
                <a:solidFill>
                  <a:srgbClr val="19191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Mobile &amp; Web Apps -</a:t>
            </a:r>
          </a:p>
          <a:p>
            <a:pPr marL="647698" lvl="1" indent="-323849" algn="l">
              <a:lnSpc>
                <a:spcPts val="3599"/>
              </a:lnSpc>
              <a:buFont typeface="Arial"/>
              <a:buChar char="•"/>
            </a:pPr>
            <a:r>
              <a:rPr lang="en-US" sz="2999" dirty="0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Integration into smartphones or browsers for on-the-go communication support.</a:t>
            </a:r>
          </a:p>
          <a:p>
            <a:pPr algn="l">
              <a:lnSpc>
                <a:spcPts val="3599"/>
              </a:lnSpc>
            </a:pPr>
            <a:endParaRPr lang="en-US" sz="2999" dirty="0">
              <a:solidFill>
                <a:srgbClr val="1919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599"/>
              </a:lnSpc>
            </a:pPr>
            <a:r>
              <a:rPr lang="en-US" sz="2999" b="1" dirty="0">
                <a:solidFill>
                  <a:srgbClr val="191919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Travel &amp; Navigation -</a:t>
            </a:r>
          </a:p>
          <a:p>
            <a:pPr marL="647698" lvl="1" indent="-323849" algn="l">
              <a:lnSpc>
                <a:spcPts val="3599"/>
              </a:lnSpc>
              <a:buFont typeface="Arial"/>
              <a:buChar char="•"/>
            </a:pPr>
            <a:r>
              <a:rPr lang="en-US" sz="2999" dirty="0">
                <a:solidFill>
                  <a:srgbClr val="19191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Real-time translation in airports or train stations to assist travelers with hearing impairments.</a:t>
            </a:r>
          </a:p>
          <a:p>
            <a:pPr algn="l">
              <a:lnSpc>
                <a:spcPts val="3599"/>
              </a:lnSpc>
            </a:pPr>
            <a:endParaRPr lang="en-US" sz="2999" dirty="0">
              <a:solidFill>
                <a:srgbClr val="1919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3599"/>
              </a:lnSpc>
            </a:pPr>
            <a:endParaRPr lang="en-US" sz="2999" dirty="0">
              <a:solidFill>
                <a:srgbClr val="19191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827</Words>
  <Application>Microsoft Office PowerPoint</Application>
  <PresentationFormat>Custom</PresentationFormat>
  <Paragraphs>154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Fredoka</vt:lpstr>
      <vt:lpstr>Calibri</vt:lpstr>
      <vt:lpstr>Times New Roman</vt:lpstr>
      <vt:lpstr>Times New Roman Bold</vt:lpstr>
      <vt:lpstr>Amatic SC Bold</vt:lpstr>
      <vt:lpstr>Times New Roman Bold Italics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happy-international-day-of-sign-languages.pptx</dc:title>
  <dc:creator>Anjali Ranjan</dc:creator>
  <cp:lastModifiedBy>PRIYA KUMARI</cp:lastModifiedBy>
  <cp:revision>8</cp:revision>
  <dcterms:created xsi:type="dcterms:W3CDTF">2006-08-16T00:00:00Z</dcterms:created>
  <dcterms:modified xsi:type="dcterms:W3CDTF">2025-04-25T20:21:02Z</dcterms:modified>
  <dc:identifier>DAGldgVFc64</dc:identifier>
</cp:coreProperties>
</file>